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60" r:id="rId4"/>
    <p:sldId id="257" r:id="rId5"/>
    <p:sldId id="262" r:id="rId6"/>
    <p:sldId id="270" r:id="rId7"/>
    <p:sldId id="265" r:id="rId8"/>
    <p:sldId id="266" r:id="rId9"/>
    <p:sldId id="264" r:id="rId10"/>
    <p:sldId id="267"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0"/>
  </p:normalViewPr>
  <p:slideViewPr>
    <p:cSldViewPr snapToGrid="0" snapToObjects="1">
      <p:cViewPr varScale="1">
        <p:scale>
          <a:sx n="95" d="100"/>
          <a:sy n="95" d="100"/>
        </p:scale>
        <p:origin x="200" y="720"/>
      </p:cViewPr>
      <p:guideLst/>
    </p:cSldViewPr>
  </p:slideViewPr>
  <p:notesTextViewPr>
    <p:cViewPr>
      <p:scale>
        <a:sx n="1" d="1"/>
        <a:sy n="1" d="1"/>
      </p:scale>
      <p:origin x="0" y="0"/>
    </p:cViewPr>
  </p:notesTextViewPr>
  <p:notesViewPr>
    <p:cSldViewPr snapToGrid="0" snapToObjects="1">
      <p:cViewPr varScale="1">
        <p:scale>
          <a:sx n="87" d="100"/>
          <a:sy n="87" d="100"/>
        </p:scale>
        <p:origin x="269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D7E6A-C742-3841-BA6B-9B9B1F105DF0}" type="datetimeFigureOut">
              <a:rPr lang="ru-RU" smtClean="0"/>
              <a:t>13.12.2021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44911-FA55-8549-80A2-215C512FACD8}" type="slidenum">
              <a:rPr lang="ru-RU" smtClean="0"/>
              <a:t>‹#›</a:t>
            </a:fld>
            <a:endParaRPr lang="ru-RU"/>
          </a:p>
        </p:txBody>
      </p:sp>
    </p:spTree>
    <p:extLst>
      <p:ext uri="{BB962C8B-B14F-4D97-AF65-F5344CB8AC3E}">
        <p14:creationId xmlns:p14="http://schemas.microsoft.com/office/powerpoint/2010/main" val="308603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kern="1200" dirty="0">
                <a:solidFill>
                  <a:schemeClr val="tx1"/>
                </a:solidFill>
                <a:effectLst/>
                <a:latin typeface="+mn-lt"/>
                <a:ea typeface="+mn-ea"/>
                <a:cs typeface="+mn-cs"/>
              </a:rPr>
              <a:t>Processes sequences parallelly and can only process a fixed-length segment at a time. This is because, if we use the whole sequence, then we have to operate on very large matrices. This requires a large amount of memory. So, we divide the given sequence into fixed-length segments and process each one of them separately. But, this leads to a limited context (maximum context length=chosen segment length) as the current segment can’t interact with the previous segment. This makes predicting the first few words (for each segment) difficult, as they have no context. This problem is called </a:t>
            </a:r>
            <a:r>
              <a:rPr lang="en" sz="1200" b="1" kern="1200" dirty="0">
                <a:solidFill>
                  <a:schemeClr val="tx1"/>
                </a:solidFill>
                <a:effectLst/>
                <a:latin typeface="+mn-lt"/>
                <a:ea typeface="+mn-ea"/>
                <a:cs typeface="+mn-cs"/>
              </a:rPr>
              <a:t>context fragmentation</a:t>
            </a:r>
            <a:r>
              <a:rPr lang="en" sz="1200" kern="1200" dirty="0">
                <a:solidFill>
                  <a:schemeClr val="tx1"/>
                </a:solidFill>
                <a:effectLst/>
                <a:latin typeface="+mn-lt"/>
                <a:ea typeface="+mn-ea"/>
                <a:cs typeface="+mn-cs"/>
              </a:rPr>
              <a:t>.</a:t>
            </a:r>
          </a:p>
        </p:txBody>
      </p:sp>
      <p:sp>
        <p:nvSpPr>
          <p:cNvPr id="4" name="Номер слайда 3"/>
          <p:cNvSpPr>
            <a:spLocks noGrp="1"/>
          </p:cNvSpPr>
          <p:nvPr>
            <p:ph type="sldNum" sz="quarter" idx="5"/>
          </p:nvPr>
        </p:nvSpPr>
        <p:spPr/>
        <p:txBody>
          <a:bodyPr/>
          <a:lstStyle/>
          <a:p>
            <a:fld id="{3DE44911-FA55-8549-80A2-215C512FACD8}" type="slidenum">
              <a:rPr lang="ru-RU" smtClean="0"/>
              <a:t>2</a:t>
            </a:fld>
            <a:endParaRPr lang="ru-RU"/>
          </a:p>
        </p:txBody>
      </p:sp>
    </p:spTree>
    <p:extLst>
      <p:ext uri="{BB962C8B-B14F-4D97-AF65-F5344CB8AC3E}">
        <p14:creationId xmlns:p14="http://schemas.microsoft.com/office/powerpoint/2010/main" val="317195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During the evaluation, at each step, the transformer takes the same segment length as used during training, but predicts the word for only the last position (of each segment). At the next step, the segment is shifted by one position to the right and the new segment is </a:t>
            </a:r>
            <a:r>
              <a:rPr lang="en" sz="1200" b="1" i="0" u="none" strike="noStrike" kern="1200" dirty="0">
                <a:solidFill>
                  <a:schemeClr val="tx1"/>
                </a:solidFill>
                <a:effectLst/>
                <a:latin typeface="+mn-lt"/>
                <a:ea typeface="+mn-ea"/>
                <a:cs typeface="+mn-cs"/>
              </a:rPr>
              <a:t>processed from scratch</a:t>
            </a:r>
            <a:r>
              <a:rPr lang="en" sz="1200" b="0" i="0" u="none" strike="noStrike" kern="1200" dirty="0">
                <a:solidFill>
                  <a:schemeClr val="tx1"/>
                </a:solidFill>
                <a:effectLst/>
                <a:latin typeface="+mn-lt"/>
                <a:ea typeface="+mn-ea"/>
                <a:cs typeface="+mn-cs"/>
              </a:rPr>
              <a:t>. This uses the maximum context length used during training and also relieves the model from the context fragmentation issue. But, this process is slow and expensive.</a:t>
            </a:r>
            <a:endParaRPr lang="ru-RU" dirty="0"/>
          </a:p>
        </p:txBody>
      </p:sp>
      <p:sp>
        <p:nvSpPr>
          <p:cNvPr id="4" name="Номер слайда 3"/>
          <p:cNvSpPr>
            <a:spLocks noGrp="1"/>
          </p:cNvSpPr>
          <p:nvPr>
            <p:ph type="sldNum" sz="quarter" idx="5"/>
          </p:nvPr>
        </p:nvSpPr>
        <p:spPr/>
        <p:txBody>
          <a:bodyPr/>
          <a:lstStyle/>
          <a:p>
            <a:fld id="{3DE44911-FA55-8549-80A2-215C512FACD8}" type="slidenum">
              <a:rPr lang="ru-RU" smtClean="0"/>
              <a:t>3</a:t>
            </a:fld>
            <a:endParaRPr lang="ru-RU"/>
          </a:p>
        </p:txBody>
      </p:sp>
    </p:spTree>
    <p:extLst>
      <p:ext uri="{BB962C8B-B14F-4D97-AF65-F5344CB8AC3E}">
        <p14:creationId xmlns:p14="http://schemas.microsoft.com/office/powerpoint/2010/main" val="3946867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b="0" i="0" u="none" strike="noStrike"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3DE44911-FA55-8549-80A2-215C512FACD8}" type="slidenum">
              <a:rPr lang="ru-RU" smtClean="0"/>
              <a:t>4</a:t>
            </a:fld>
            <a:endParaRPr lang="ru-RU"/>
          </a:p>
        </p:txBody>
      </p:sp>
    </p:spTree>
    <p:extLst>
      <p:ext uri="{BB962C8B-B14F-4D97-AF65-F5344CB8AC3E}">
        <p14:creationId xmlns:p14="http://schemas.microsoft.com/office/powerpoint/2010/main" val="287036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dirty="0"/>
              <a:t>During the evaluation phase, the representations from the previous segments can be reused instead of being computed from scratch (as is the case of the Transformer model). This, of course, increases the computation speed manifold.</a:t>
            </a:r>
            <a:endParaRPr lang="ru-RU" dirty="0"/>
          </a:p>
        </p:txBody>
      </p:sp>
      <p:sp>
        <p:nvSpPr>
          <p:cNvPr id="4" name="Номер слайда 3"/>
          <p:cNvSpPr>
            <a:spLocks noGrp="1"/>
          </p:cNvSpPr>
          <p:nvPr>
            <p:ph type="sldNum" sz="quarter" idx="5"/>
          </p:nvPr>
        </p:nvSpPr>
        <p:spPr/>
        <p:txBody>
          <a:bodyPr/>
          <a:lstStyle/>
          <a:p>
            <a:fld id="{3DE44911-FA55-8549-80A2-215C512FACD8}" type="slidenum">
              <a:rPr lang="ru-RU" smtClean="0"/>
              <a:t>5</a:t>
            </a:fld>
            <a:endParaRPr lang="ru-RU"/>
          </a:p>
        </p:txBody>
      </p:sp>
    </p:spTree>
    <p:extLst>
      <p:ext uri="{BB962C8B-B14F-4D97-AF65-F5344CB8AC3E}">
        <p14:creationId xmlns:p14="http://schemas.microsoft.com/office/powerpoint/2010/main" val="2081911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 sz="1200" b="0" i="0" u="none" strike="noStrike" kern="1200" dirty="0">
                <a:solidFill>
                  <a:schemeClr val="tx1"/>
                </a:solidFill>
                <a:effectLst/>
                <a:latin typeface="+mn-lt"/>
                <a:ea typeface="+mn-ea"/>
                <a:cs typeface="+mn-cs"/>
              </a:rPr>
              <a:t>The original positional encoding handles each segment separately and, as a result, tokens from different segments have the same positional encoding. For example, the first token of the first and the second segments will have the same encoding, although their position and importance are different (the one from the first segment is probably lower). This confusion might affect the network incorrectly.</a:t>
            </a:r>
            <a:endParaRPr lang="ru-RU" sz="1200" b="0" i="0" u="none" strike="noStrike"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3DE44911-FA55-8549-80A2-215C512FACD8}" type="slidenum">
              <a:rPr lang="ru-RU" smtClean="0"/>
              <a:t>7</a:t>
            </a:fld>
            <a:endParaRPr lang="ru-RU"/>
          </a:p>
        </p:txBody>
      </p:sp>
    </p:spTree>
    <p:extLst>
      <p:ext uri="{BB962C8B-B14F-4D97-AF65-F5344CB8AC3E}">
        <p14:creationId xmlns:p14="http://schemas.microsoft.com/office/powerpoint/2010/main" val="2889751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b="0" i="0" u="none" strike="noStrike"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3DE44911-FA55-8549-80A2-215C512FACD8}" type="slidenum">
              <a:rPr lang="ru-RU" smtClean="0"/>
              <a:t>8</a:t>
            </a:fld>
            <a:endParaRPr lang="ru-RU"/>
          </a:p>
        </p:txBody>
      </p:sp>
    </p:spTree>
    <p:extLst>
      <p:ext uri="{BB962C8B-B14F-4D97-AF65-F5344CB8AC3E}">
        <p14:creationId xmlns:p14="http://schemas.microsoft.com/office/powerpoint/2010/main" val="322935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a:solidFill>
                  <a:schemeClr val="tx1"/>
                </a:solidFill>
                <a:effectLst/>
                <a:latin typeface="+mn-lt"/>
                <a:ea typeface="+mn-ea"/>
                <a:cs typeface="+mn-cs"/>
              </a:rPr>
              <a:t>пусть каждая голова (</a:t>
            </a:r>
            <a:r>
              <a:rPr lang="en" sz="1200" b="0" i="0" u="none" strike="noStrike" kern="1200" dirty="0">
                <a:solidFill>
                  <a:schemeClr val="tx1"/>
                </a:solidFill>
                <a:effectLst/>
                <a:latin typeface="+mn-lt"/>
                <a:ea typeface="+mn-ea"/>
                <a:cs typeface="+mn-cs"/>
              </a:rPr>
              <a:t>self-attention head) </a:t>
            </a:r>
            <a:r>
              <a:rPr lang="ru-RU" sz="1200" b="0" i="0" u="none" strike="noStrike" kern="1200" dirty="0">
                <a:solidFill>
                  <a:schemeClr val="tx1"/>
                </a:solidFill>
                <a:effectLst/>
                <a:latin typeface="+mn-lt"/>
                <a:ea typeface="+mn-ea"/>
                <a:cs typeface="+mn-cs"/>
              </a:rPr>
              <a:t>сама будет обучаться тому, насколько далеко в прошлое ей смотреть. То есть этот </a:t>
            </a:r>
            <a:r>
              <a:rPr lang="en" sz="1200" b="0" i="0" u="none" strike="noStrike" kern="1200" dirty="0">
                <a:solidFill>
                  <a:schemeClr val="tx1"/>
                </a:solidFill>
                <a:effectLst/>
                <a:latin typeface="+mn-lt"/>
                <a:ea typeface="+mn-ea"/>
                <a:cs typeface="+mn-cs"/>
              </a:rPr>
              <a:t>S, </a:t>
            </a:r>
            <a:r>
              <a:rPr lang="ru-RU" sz="1200" b="0" i="0" u="none" strike="noStrike" kern="1200" dirty="0">
                <a:solidFill>
                  <a:schemeClr val="tx1"/>
                </a:solidFill>
                <a:effectLst/>
                <a:latin typeface="+mn-lt"/>
                <a:ea typeface="+mn-ea"/>
                <a:cs typeface="+mn-cs"/>
              </a:rPr>
              <a:t>длина контекста, будет не </a:t>
            </a:r>
            <a:r>
              <a:rPr lang="ru-RU" sz="1200" b="0" i="0" u="none" strike="noStrike" kern="1200" dirty="0" err="1">
                <a:solidFill>
                  <a:schemeClr val="tx1"/>
                </a:solidFill>
                <a:effectLst/>
                <a:latin typeface="+mn-lt"/>
                <a:ea typeface="+mn-ea"/>
                <a:cs typeface="+mn-cs"/>
              </a:rPr>
              <a:t>гиперпараметром</a:t>
            </a:r>
            <a:r>
              <a:rPr lang="ru-RU" sz="1200" b="0" i="0" u="none" strike="noStrike" kern="1200" dirty="0">
                <a:solidFill>
                  <a:schemeClr val="tx1"/>
                </a:solidFill>
                <a:effectLst/>
                <a:latin typeface="+mn-lt"/>
                <a:ea typeface="+mn-ea"/>
                <a:cs typeface="+mn-cs"/>
              </a:rPr>
              <a:t>, а обучаемым параметром.</a:t>
            </a:r>
            <a:endParaRPr lang="ru-RU" dirty="0"/>
          </a:p>
        </p:txBody>
      </p:sp>
      <p:sp>
        <p:nvSpPr>
          <p:cNvPr id="4" name="Номер слайда 3"/>
          <p:cNvSpPr>
            <a:spLocks noGrp="1"/>
          </p:cNvSpPr>
          <p:nvPr>
            <p:ph type="sldNum" sz="quarter" idx="5"/>
          </p:nvPr>
        </p:nvSpPr>
        <p:spPr/>
        <p:txBody>
          <a:bodyPr/>
          <a:lstStyle/>
          <a:p>
            <a:fld id="{3DE44911-FA55-8549-80A2-215C512FACD8}" type="slidenum">
              <a:rPr lang="ru-RU" smtClean="0"/>
              <a:t>9</a:t>
            </a:fld>
            <a:endParaRPr lang="ru-RU"/>
          </a:p>
        </p:txBody>
      </p:sp>
    </p:spTree>
    <p:extLst>
      <p:ext uri="{BB962C8B-B14F-4D97-AF65-F5344CB8AC3E}">
        <p14:creationId xmlns:p14="http://schemas.microsoft.com/office/powerpoint/2010/main" val="2998078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u="none" strike="noStrike" kern="1200" dirty="0">
                <a:solidFill>
                  <a:schemeClr val="tx1"/>
                </a:solidFill>
                <a:effectLst/>
                <a:latin typeface="+mn-lt"/>
                <a:ea typeface="+mn-ea"/>
                <a:cs typeface="+mn-cs"/>
              </a:rPr>
              <a:t>пусть каждая голова (</a:t>
            </a:r>
            <a:r>
              <a:rPr lang="en" sz="1200" b="0" i="0" u="none" strike="noStrike" kern="1200" dirty="0">
                <a:solidFill>
                  <a:schemeClr val="tx1"/>
                </a:solidFill>
                <a:effectLst/>
                <a:latin typeface="+mn-lt"/>
                <a:ea typeface="+mn-ea"/>
                <a:cs typeface="+mn-cs"/>
              </a:rPr>
              <a:t>self-attention head) </a:t>
            </a:r>
            <a:r>
              <a:rPr lang="ru-RU" sz="1200" b="0" i="0" u="none" strike="noStrike" kern="1200" dirty="0">
                <a:solidFill>
                  <a:schemeClr val="tx1"/>
                </a:solidFill>
                <a:effectLst/>
                <a:latin typeface="+mn-lt"/>
                <a:ea typeface="+mn-ea"/>
                <a:cs typeface="+mn-cs"/>
              </a:rPr>
              <a:t>сама будет обучаться тому, насколько далеко в прошлое ей смотреть. То есть этот </a:t>
            </a:r>
            <a:r>
              <a:rPr lang="en" sz="1200" b="0" i="0" u="none" strike="noStrike" kern="1200" dirty="0">
                <a:solidFill>
                  <a:schemeClr val="tx1"/>
                </a:solidFill>
                <a:effectLst/>
                <a:latin typeface="+mn-lt"/>
                <a:ea typeface="+mn-ea"/>
                <a:cs typeface="+mn-cs"/>
              </a:rPr>
              <a:t>S, </a:t>
            </a:r>
            <a:r>
              <a:rPr lang="ru-RU" sz="1200" b="0" i="0" u="none" strike="noStrike" kern="1200" dirty="0">
                <a:solidFill>
                  <a:schemeClr val="tx1"/>
                </a:solidFill>
                <a:effectLst/>
                <a:latin typeface="+mn-lt"/>
                <a:ea typeface="+mn-ea"/>
                <a:cs typeface="+mn-cs"/>
              </a:rPr>
              <a:t>длина контекста, будет не </a:t>
            </a:r>
            <a:r>
              <a:rPr lang="ru-RU" sz="1200" b="0" i="0" u="none" strike="noStrike" kern="1200" dirty="0" err="1">
                <a:solidFill>
                  <a:schemeClr val="tx1"/>
                </a:solidFill>
                <a:effectLst/>
                <a:latin typeface="+mn-lt"/>
                <a:ea typeface="+mn-ea"/>
                <a:cs typeface="+mn-cs"/>
              </a:rPr>
              <a:t>гиперпараметром</a:t>
            </a:r>
            <a:r>
              <a:rPr lang="ru-RU" sz="1200" b="0" i="0" u="none" strike="noStrike" kern="1200" dirty="0">
                <a:solidFill>
                  <a:schemeClr val="tx1"/>
                </a:solidFill>
                <a:effectLst/>
                <a:latin typeface="+mn-lt"/>
                <a:ea typeface="+mn-ea"/>
                <a:cs typeface="+mn-cs"/>
              </a:rPr>
              <a:t>, а обучаемым параметром.</a:t>
            </a:r>
            <a:endParaRPr lang="ru-RU" dirty="0"/>
          </a:p>
        </p:txBody>
      </p:sp>
      <p:sp>
        <p:nvSpPr>
          <p:cNvPr id="4" name="Номер слайда 3"/>
          <p:cNvSpPr>
            <a:spLocks noGrp="1"/>
          </p:cNvSpPr>
          <p:nvPr>
            <p:ph type="sldNum" sz="quarter" idx="5"/>
          </p:nvPr>
        </p:nvSpPr>
        <p:spPr/>
        <p:txBody>
          <a:bodyPr/>
          <a:lstStyle/>
          <a:p>
            <a:fld id="{3DE44911-FA55-8549-80A2-215C512FACD8}" type="slidenum">
              <a:rPr lang="ru-RU" smtClean="0"/>
              <a:t>10</a:t>
            </a:fld>
            <a:endParaRPr lang="ru-RU"/>
          </a:p>
        </p:txBody>
      </p:sp>
    </p:spTree>
    <p:extLst>
      <p:ext uri="{BB962C8B-B14F-4D97-AF65-F5344CB8AC3E}">
        <p14:creationId xmlns:p14="http://schemas.microsoft.com/office/powerpoint/2010/main" val="379960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15788C-774B-5F4A-9D7D-83422184C4CB}"/>
              </a:ext>
            </a:extLst>
          </p:cNvPr>
          <p:cNvSpPr>
            <a:spLocks noGrp="1"/>
          </p:cNvSpPr>
          <p:nvPr>
            <p:ph type="ctrTitle"/>
          </p:nvPr>
        </p:nvSpPr>
        <p:spPr>
          <a:xfrm>
            <a:off x="1524000" y="1122363"/>
            <a:ext cx="9144000" cy="2387600"/>
          </a:xfrm>
        </p:spPr>
        <p:txBody>
          <a:bodyPr anchor="b"/>
          <a:lstStyle>
            <a:lvl1pPr algn="ctr">
              <a:defRPr sz="6000"/>
            </a:lvl1pPr>
          </a:lstStyle>
          <a:p>
            <a:r>
              <a:rPr lang="ru-RU" dirty="0"/>
              <a:t>Образец заголовка</a:t>
            </a:r>
          </a:p>
        </p:txBody>
      </p:sp>
      <p:sp>
        <p:nvSpPr>
          <p:cNvPr id="3" name="Подзаголовок 2">
            <a:extLst>
              <a:ext uri="{FF2B5EF4-FFF2-40B4-BE49-F238E27FC236}">
                <a16:creationId xmlns:a16="http://schemas.microsoft.com/office/drawing/2014/main" id="{199F0015-9C5C-D14F-A22E-B0637FC84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a:t>
            </a:r>
          </a:p>
        </p:txBody>
      </p:sp>
      <p:sp>
        <p:nvSpPr>
          <p:cNvPr id="4" name="Дата 3">
            <a:extLst>
              <a:ext uri="{FF2B5EF4-FFF2-40B4-BE49-F238E27FC236}">
                <a16:creationId xmlns:a16="http://schemas.microsoft.com/office/drawing/2014/main" id="{A9A59151-6675-A645-9F3A-78D25E115F70}"/>
              </a:ext>
            </a:extLst>
          </p:cNvPr>
          <p:cNvSpPr>
            <a:spLocks noGrp="1"/>
          </p:cNvSpPr>
          <p:nvPr>
            <p:ph type="dt" sz="half" idx="10"/>
          </p:nvPr>
        </p:nvSpPr>
        <p:spPr/>
        <p:txBody>
          <a:bodyPr/>
          <a:lstStyle/>
          <a:p>
            <a:fld id="{8AF90049-A41B-1B46-942D-6DF20390EF98}" type="datetime1">
              <a:rPr lang="ru-RU" smtClean="0"/>
              <a:t>13.12.2021</a:t>
            </a:fld>
            <a:endParaRPr lang="ru-RU"/>
          </a:p>
        </p:txBody>
      </p:sp>
      <p:sp>
        <p:nvSpPr>
          <p:cNvPr id="5" name="Нижний колонтитул 4">
            <a:extLst>
              <a:ext uri="{FF2B5EF4-FFF2-40B4-BE49-F238E27FC236}">
                <a16:creationId xmlns:a16="http://schemas.microsoft.com/office/drawing/2014/main" id="{727082FA-A191-234E-A56C-C21479133CD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D3773EA-B54E-1241-8F0F-9B848A06EB41}"/>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1792154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9604F8-A4A8-FB4B-8321-ADB5CFC9F16D}"/>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C3ED0EC-9DFD-C349-AAE0-9EBC449AB11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E456D46-DB2E-7E4A-8A24-62205B55E921}"/>
              </a:ext>
            </a:extLst>
          </p:cNvPr>
          <p:cNvSpPr>
            <a:spLocks noGrp="1"/>
          </p:cNvSpPr>
          <p:nvPr>
            <p:ph type="dt" sz="half" idx="10"/>
          </p:nvPr>
        </p:nvSpPr>
        <p:spPr/>
        <p:txBody>
          <a:bodyPr/>
          <a:lstStyle/>
          <a:p>
            <a:fld id="{DFEFE88B-C4F7-F344-88F7-1CBF04628277}" type="datetime1">
              <a:rPr lang="ru-RU" smtClean="0"/>
              <a:t>13.12.2021</a:t>
            </a:fld>
            <a:endParaRPr lang="ru-RU"/>
          </a:p>
        </p:txBody>
      </p:sp>
      <p:sp>
        <p:nvSpPr>
          <p:cNvPr id="5" name="Нижний колонтитул 4">
            <a:extLst>
              <a:ext uri="{FF2B5EF4-FFF2-40B4-BE49-F238E27FC236}">
                <a16:creationId xmlns:a16="http://schemas.microsoft.com/office/drawing/2014/main" id="{A4320623-E362-D24F-893A-D17DE895778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042B330-36A0-BF47-B335-0A246635E3EA}"/>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213299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0EAD5A2-9A74-A649-B4EF-23536A9D896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5335C262-01E9-CB43-B11C-B58FE6BAE07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8888FCA-B2AB-0541-B7F1-3AA9E377CC8B}"/>
              </a:ext>
            </a:extLst>
          </p:cNvPr>
          <p:cNvSpPr>
            <a:spLocks noGrp="1"/>
          </p:cNvSpPr>
          <p:nvPr>
            <p:ph type="dt" sz="half" idx="10"/>
          </p:nvPr>
        </p:nvSpPr>
        <p:spPr/>
        <p:txBody>
          <a:bodyPr/>
          <a:lstStyle/>
          <a:p>
            <a:fld id="{DC10EE7A-9F1F-324D-BC52-BFEE2364F56D}" type="datetime1">
              <a:rPr lang="ru-RU" smtClean="0"/>
              <a:t>13.12.2021</a:t>
            </a:fld>
            <a:endParaRPr lang="ru-RU"/>
          </a:p>
        </p:txBody>
      </p:sp>
      <p:sp>
        <p:nvSpPr>
          <p:cNvPr id="5" name="Нижний колонтитул 4">
            <a:extLst>
              <a:ext uri="{FF2B5EF4-FFF2-40B4-BE49-F238E27FC236}">
                <a16:creationId xmlns:a16="http://schemas.microsoft.com/office/drawing/2014/main" id="{94572AF1-CAED-2D4C-9AA8-0DAB7CF0C8D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0C2126F-F491-DF47-9064-18C713177C22}"/>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369984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2FD706-8C08-4B49-9DBC-AC9D79A7094E}"/>
              </a:ext>
            </a:extLst>
          </p:cNvPr>
          <p:cNvSpPr>
            <a:spLocks noGrp="1"/>
          </p:cNvSpPr>
          <p:nvPr>
            <p:ph type="title"/>
          </p:nvPr>
        </p:nvSpPr>
        <p:spPr/>
        <p:txBody>
          <a:bodyPr/>
          <a:lstStyle/>
          <a:p>
            <a:r>
              <a:rPr lang="ru-RU" dirty="0"/>
              <a:t>Образец заголовка</a:t>
            </a:r>
          </a:p>
        </p:txBody>
      </p:sp>
      <p:sp>
        <p:nvSpPr>
          <p:cNvPr id="3" name="Объект 2">
            <a:extLst>
              <a:ext uri="{FF2B5EF4-FFF2-40B4-BE49-F238E27FC236}">
                <a16:creationId xmlns:a16="http://schemas.microsoft.com/office/drawing/2014/main" id="{93935323-C184-2E45-BBB9-0BD1CBACF980}"/>
              </a:ext>
            </a:extLst>
          </p:cNvPr>
          <p:cNvSpPr>
            <a:spLocks noGrp="1"/>
          </p:cNvSpPr>
          <p:nvPr>
            <p:ph idx="1"/>
          </p:nvPr>
        </p:nvSpPr>
        <p:spPr/>
        <p:txBody>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id="{5D228297-5C12-514C-94D2-FB9F47CB10FA}"/>
              </a:ext>
            </a:extLst>
          </p:cNvPr>
          <p:cNvSpPr>
            <a:spLocks noGrp="1"/>
          </p:cNvSpPr>
          <p:nvPr>
            <p:ph type="dt" sz="half" idx="10"/>
          </p:nvPr>
        </p:nvSpPr>
        <p:spPr/>
        <p:txBody>
          <a:bodyPr/>
          <a:lstStyle/>
          <a:p>
            <a:fld id="{4CDD465E-0EB4-8B4D-B25D-FCDF47916982}" type="datetime1">
              <a:rPr lang="ru-RU" smtClean="0"/>
              <a:t>13.12.2021</a:t>
            </a:fld>
            <a:endParaRPr lang="ru-RU"/>
          </a:p>
        </p:txBody>
      </p:sp>
      <p:sp>
        <p:nvSpPr>
          <p:cNvPr id="5" name="Нижний колонтитул 4">
            <a:extLst>
              <a:ext uri="{FF2B5EF4-FFF2-40B4-BE49-F238E27FC236}">
                <a16:creationId xmlns:a16="http://schemas.microsoft.com/office/drawing/2014/main" id="{C5CD0B5D-B647-AD46-8F5C-E23BC51F8C8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13A9F93-DC40-C74D-83ED-54C3DE1A4F46}"/>
              </a:ext>
            </a:extLst>
          </p:cNvPr>
          <p:cNvSpPr>
            <a:spLocks noGrp="1"/>
          </p:cNvSpPr>
          <p:nvPr>
            <p:ph type="sldNum" sz="quarter" idx="12"/>
          </p:nvPr>
        </p:nvSpPr>
        <p:spPr/>
        <p:txBody>
          <a:bodyPr/>
          <a:lstStyle/>
          <a:p>
            <a:fld id="{79EC988C-23E2-DB44-A48F-6D18C7C98966}" type="slidenum">
              <a:rPr lang="ru-RU" smtClean="0"/>
              <a:t>‹#›</a:t>
            </a:fld>
            <a:endParaRPr lang="ru-RU" dirty="0"/>
          </a:p>
        </p:txBody>
      </p:sp>
    </p:spTree>
    <p:extLst>
      <p:ext uri="{BB962C8B-B14F-4D97-AF65-F5344CB8AC3E}">
        <p14:creationId xmlns:p14="http://schemas.microsoft.com/office/powerpoint/2010/main" val="345939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DD7C74-235A-2B46-8D67-F0C101AE0796}"/>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1122762C-D8D1-1C4F-827C-BD214AB5FB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7340698-17A2-D542-82C5-18513ACCAE6F}"/>
              </a:ext>
            </a:extLst>
          </p:cNvPr>
          <p:cNvSpPr>
            <a:spLocks noGrp="1"/>
          </p:cNvSpPr>
          <p:nvPr>
            <p:ph type="dt" sz="half" idx="10"/>
          </p:nvPr>
        </p:nvSpPr>
        <p:spPr/>
        <p:txBody>
          <a:bodyPr/>
          <a:lstStyle/>
          <a:p>
            <a:fld id="{F4E8A6EE-0BE5-B047-9C0E-4E02850B3617}" type="datetime1">
              <a:rPr lang="ru-RU" smtClean="0"/>
              <a:t>13.12.2021</a:t>
            </a:fld>
            <a:endParaRPr lang="ru-RU"/>
          </a:p>
        </p:txBody>
      </p:sp>
      <p:sp>
        <p:nvSpPr>
          <p:cNvPr id="5" name="Нижний колонтитул 4">
            <a:extLst>
              <a:ext uri="{FF2B5EF4-FFF2-40B4-BE49-F238E27FC236}">
                <a16:creationId xmlns:a16="http://schemas.microsoft.com/office/drawing/2014/main" id="{8830D0B8-9FE2-4C4C-B774-B571CE5C7B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D88C685-96F9-674B-9AC9-123EFD47A4B2}"/>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147288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3DC6792-A041-5A42-A091-AD8DDFA4976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CE0FF42-03B5-DE4F-A7ED-0F23EA0BC42E}"/>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9997288-219D-4D47-BC51-A1207C07AE3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457A765D-6EAA-8B41-858B-7FB575C50DCB}"/>
              </a:ext>
            </a:extLst>
          </p:cNvPr>
          <p:cNvSpPr>
            <a:spLocks noGrp="1"/>
          </p:cNvSpPr>
          <p:nvPr>
            <p:ph type="dt" sz="half" idx="10"/>
          </p:nvPr>
        </p:nvSpPr>
        <p:spPr/>
        <p:txBody>
          <a:bodyPr/>
          <a:lstStyle/>
          <a:p>
            <a:fld id="{CE971FCD-0A65-7F4D-9109-6ED782840519}" type="datetime1">
              <a:rPr lang="ru-RU" smtClean="0"/>
              <a:t>13.12.2021</a:t>
            </a:fld>
            <a:endParaRPr lang="ru-RU"/>
          </a:p>
        </p:txBody>
      </p:sp>
      <p:sp>
        <p:nvSpPr>
          <p:cNvPr id="6" name="Нижний колонтитул 5">
            <a:extLst>
              <a:ext uri="{FF2B5EF4-FFF2-40B4-BE49-F238E27FC236}">
                <a16:creationId xmlns:a16="http://schemas.microsoft.com/office/drawing/2014/main" id="{2C41EBFF-716D-9C46-96DF-DEDEC2CE5D7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352AD72-F581-9344-BFC3-37A44B79A176}"/>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2504108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B1344-0DB7-0443-A009-17DCBDDF03C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2E5E52B5-2752-FF43-B03F-DA57FF27A6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D6B5222-60E6-CF46-BF59-C2BC4764813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B599229C-6305-3D43-B751-E58AA27C9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4AF857A-CEC9-0F42-AD89-26BA46E0058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1746EEA-9A96-C74D-B449-2E300F2C9107}"/>
              </a:ext>
            </a:extLst>
          </p:cNvPr>
          <p:cNvSpPr>
            <a:spLocks noGrp="1"/>
          </p:cNvSpPr>
          <p:nvPr>
            <p:ph type="dt" sz="half" idx="10"/>
          </p:nvPr>
        </p:nvSpPr>
        <p:spPr/>
        <p:txBody>
          <a:bodyPr/>
          <a:lstStyle/>
          <a:p>
            <a:fld id="{298BABBE-7A0C-BB4B-B873-A54C26BED606}" type="datetime1">
              <a:rPr lang="ru-RU" smtClean="0"/>
              <a:t>13.12.2021</a:t>
            </a:fld>
            <a:endParaRPr lang="ru-RU"/>
          </a:p>
        </p:txBody>
      </p:sp>
      <p:sp>
        <p:nvSpPr>
          <p:cNvPr id="8" name="Нижний колонтитул 7">
            <a:extLst>
              <a:ext uri="{FF2B5EF4-FFF2-40B4-BE49-F238E27FC236}">
                <a16:creationId xmlns:a16="http://schemas.microsoft.com/office/drawing/2014/main" id="{B27CEAFB-3611-E443-9097-462746F478B1}"/>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9B2BB86-B3B7-2A4A-B10F-5B66051AE333}"/>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5508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B9EF45-E5BA-FB4C-8312-4F241A926E94}"/>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C4F47A8-7238-BE42-9A1C-5AFB33E0BBB4}"/>
              </a:ext>
            </a:extLst>
          </p:cNvPr>
          <p:cNvSpPr>
            <a:spLocks noGrp="1"/>
          </p:cNvSpPr>
          <p:nvPr>
            <p:ph type="dt" sz="half" idx="10"/>
          </p:nvPr>
        </p:nvSpPr>
        <p:spPr/>
        <p:txBody>
          <a:bodyPr/>
          <a:lstStyle/>
          <a:p>
            <a:fld id="{3807DB81-6560-3942-A727-C799F3EA1AC0}" type="datetime1">
              <a:rPr lang="ru-RU" smtClean="0"/>
              <a:t>13.12.2021</a:t>
            </a:fld>
            <a:endParaRPr lang="ru-RU"/>
          </a:p>
        </p:txBody>
      </p:sp>
      <p:sp>
        <p:nvSpPr>
          <p:cNvPr id="4" name="Нижний колонтитул 3">
            <a:extLst>
              <a:ext uri="{FF2B5EF4-FFF2-40B4-BE49-F238E27FC236}">
                <a16:creationId xmlns:a16="http://schemas.microsoft.com/office/drawing/2014/main" id="{C8B28A2E-7937-A847-9854-2826EEFC0D3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67C43BF3-BA4C-1E4E-82F6-513A350D9F97}"/>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172720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9627AFC-88AA-7443-895B-D124AC3C55EB}"/>
              </a:ext>
            </a:extLst>
          </p:cNvPr>
          <p:cNvSpPr>
            <a:spLocks noGrp="1"/>
          </p:cNvSpPr>
          <p:nvPr>
            <p:ph type="dt" sz="half" idx="10"/>
          </p:nvPr>
        </p:nvSpPr>
        <p:spPr/>
        <p:txBody>
          <a:bodyPr/>
          <a:lstStyle/>
          <a:p>
            <a:fld id="{11B14450-3088-EA4B-BC29-943F53256111}" type="datetime1">
              <a:rPr lang="ru-RU" smtClean="0"/>
              <a:t>13.12.2021</a:t>
            </a:fld>
            <a:endParaRPr lang="ru-RU"/>
          </a:p>
        </p:txBody>
      </p:sp>
      <p:sp>
        <p:nvSpPr>
          <p:cNvPr id="3" name="Нижний колонтитул 2">
            <a:extLst>
              <a:ext uri="{FF2B5EF4-FFF2-40B4-BE49-F238E27FC236}">
                <a16:creationId xmlns:a16="http://schemas.microsoft.com/office/drawing/2014/main" id="{25857134-E675-9D4E-AC79-5C8E1FC54742}"/>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816E4F4-C584-124F-8E30-336B405FA257}"/>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2233301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3BF3F4-ECBB-9C48-ADBA-F4CEC3330A1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FEB50E3-A23F-3E42-B64D-E96A40C4C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501CC32-2874-364E-AE56-055A9CC6A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44A8F74-FC60-9E41-9563-2CE410363C3F}"/>
              </a:ext>
            </a:extLst>
          </p:cNvPr>
          <p:cNvSpPr>
            <a:spLocks noGrp="1"/>
          </p:cNvSpPr>
          <p:nvPr>
            <p:ph type="dt" sz="half" idx="10"/>
          </p:nvPr>
        </p:nvSpPr>
        <p:spPr/>
        <p:txBody>
          <a:bodyPr/>
          <a:lstStyle/>
          <a:p>
            <a:fld id="{70603227-5A6C-F945-9AE7-F2A8BAE66CA8}" type="datetime1">
              <a:rPr lang="ru-RU" smtClean="0"/>
              <a:t>13.12.2021</a:t>
            </a:fld>
            <a:endParaRPr lang="ru-RU"/>
          </a:p>
        </p:txBody>
      </p:sp>
      <p:sp>
        <p:nvSpPr>
          <p:cNvPr id="6" name="Нижний колонтитул 5">
            <a:extLst>
              <a:ext uri="{FF2B5EF4-FFF2-40B4-BE49-F238E27FC236}">
                <a16:creationId xmlns:a16="http://schemas.microsoft.com/office/drawing/2014/main" id="{AC93D03D-8CE6-0B42-8FDC-D0491440E05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DFD6FC7-1F44-0245-8883-A62E7C40430B}"/>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416355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0A8444-A9C1-9C47-80F1-D7A9143CA23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C57C2F9-6BA8-214C-A6AF-FF15EC884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7891C993-599A-9347-9534-62575E160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AE70BAE-7552-4D4F-A869-B3F1ED8D23A6}"/>
              </a:ext>
            </a:extLst>
          </p:cNvPr>
          <p:cNvSpPr>
            <a:spLocks noGrp="1"/>
          </p:cNvSpPr>
          <p:nvPr>
            <p:ph type="dt" sz="half" idx="10"/>
          </p:nvPr>
        </p:nvSpPr>
        <p:spPr/>
        <p:txBody>
          <a:bodyPr/>
          <a:lstStyle/>
          <a:p>
            <a:fld id="{1AC062B8-4D50-474F-AFFA-515BD41D6836}" type="datetime1">
              <a:rPr lang="ru-RU" smtClean="0"/>
              <a:t>13.12.2021</a:t>
            </a:fld>
            <a:endParaRPr lang="ru-RU"/>
          </a:p>
        </p:txBody>
      </p:sp>
      <p:sp>
        <p:nvSpPr>
          <p:cNvPr id="6" name="Нижний колонтитул 5">
            <a:extLst>
              <a:ext uri="{FF2B5EF4-FFF2-40B4-BE49-F238E27FC236}">
                <a16:creationId xmlns:a16="http://schemas.microsoft.com/office/drawing/2014/main" id="{4ABA445D-DB8D-FA4B-8752-26640A4E065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3A8FF3E-EFB7-BF45-828C-16741AB176F3}"/>
              </a:ext>
            </a:extLst>
          </p:cNvPr>
          <p:cNvSpPr>
            <a:spLocks noGrp="1"/>
          </p:cNvSpPr>
          <p:nvPr>
            <p:ph type="sldNum" sz="quarter" idx="12"/>
          </p:nvPr>
        </p:nvSpPr>
        <p:spPr/>
        <p:txBody>
          <a:bodyPr/>
          <a:lstStyle/>
          <a:p>
            <a:fld id="{79EC988C-23E2-DB44-A48F-6D18C7C98966}" type="slidenum">
              <a:rPr lang="ru-RU" smtClean="0"/>
              <a:t>‹#›</a:t>
            </a:fld>
            <a:endParaRPr lang="ru-RU"/>
          </a:p>
        </p:txBody>
      </p:sp>
    </p:spTree>
    <p:extLst>
      <p:ext uri="{BB962C8B-B14F-4D97-AF65-F5344CB8AC3E}">
        <p14:creationId xmlns:p14="http://schemas.microsoft.com/office/powerpoint/2010/main" val="1285735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004116-5E02-A949-9EA0-BC8F01D94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0FC21926-278E-4B44-9238-00841BBE0F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id="{14827487-6DBF-364B-925E-4DC34E91E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3A7BF5-E945-2E48-A6E4-197B09B309C1}" type="datetime1">
              <a:rPr lang="ru-RU" smtClean="0"/>
              <a:t>13.12.2021</a:t>
            </a:fld>
            <a:endParaRPr lang="ru-RU"/>
          </a:p>
        </p:txBody>
      </p:sp>
      <p:sp>
        <p:nvSpPr>
          <p:cNvPr id="5" name="Нижний колонтитул 4">
            <a:extLst>
              <a:ext uri="{FF2B5EF4-FFF2-40B4-BE49-F238E27FC236}">
                <a16:creationId xmlns:a16="http://schemas.microsoft.com/office/drawing/2014/main" id="{B8B5ED8C-3C1A-5649-A18F-A5A02E8B97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1E90C62-9335-E84F-BA26-707B1DE0F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79EC988C-23E2-DB44-A48F-6D18C7C98966}" type="slidenum">
              <a:rPr lang="ru-RU" smtClean="0"/>
              <a:pPr/>
              <a:t>‹#›</a:t>
            </a:fld>
            <a:endParaRPr lang="ru-RU"/>
          </a:p>
        </p:txBody>
      </p:sp>
    </p:spTree>
    <p:extLst>
      <p:ext uri="{BB962C8B-B14F-4D97-AF65-F5344CB8AC3E}">
        <p14:creationId xmlns:p14="http://schemas.microsoft.com/office/powerpoint/2010/main" val="245355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038AEF5-BDA1-7946-BE53-5DF0BC52A557}"/>
              </a:ext>
            </a:extLst>
          </p:cNvPr>
          <p:cNvSpPr>
            <a:spLocks noGrp="1"/>
          </p:cNvSpPr>
          <p:nvPr>
            <p:ph type="ctrTitle"/>
          </p:nvPr>
        </p:nvSpPr>
        <p:spPr/>
        <p:txBody>
          <a:bodyPr/>
          <a:lstStyle/>
          <a:p>
            <a:r>
              <a:rPr lang="en-US" dirty="0"/>
              <a:t>Transformer-XL</a:t>
            </a:r>
            <a:endParaRPr lang="ru-RU" dirty="0"/>
          </a:p>
        </p:txBody>
      </p:sp>
      <p:sp>
        <p:nvSpPr>
          <p:cNvPr id="4" name="Номер слайда 3">
            <a:extLst>
              <a:ext uri="{FF2B5EF4-FFF2-40B4-BE49-F238E27FC236}">
                <a16:creationId xmlns:a16="http://schemas.microsoft.com/office/drawing/2014/main" id="{2F76356F-7775-7548-8C86-28AA1B00B18A}"/>
              </a:ext>
            </a:extLst>
          </p:cNvPr>
          <p:cNvSpPr>
            <a:spLocks noGrp="1"/>
          </p:cNvSpPr>
          <p:nvPr>
            <p:ph type="sldNum" sz="quarter" idx="12"/>
          </p:nvPr>
        </p:nvSpPr>
        <p:spPr/>
        <p:txBody>
          <a:bodyPr/>
          <a:lstStyle/>
          <a:p>
            <a:fld id="{79EC988C-23E2-DB44-A48F-6D18C7C98966}" type="slidenum">
              <a:rPr lang="ru-RU" smtClean="0"/>
              <a:t>1</a:t>
            </a:fld>
            <a:endParaRPr lang="ru-RU"/>
          </a:p>
        </p:txBody>
      </p:sp>
    </p:spTree>
    <p:extLst>
      <p:ext uri="{BB962C8B-B14F-4D97-AF65-F5344CB8AC3E}">
        <p14:creationId xmlns:p14="http://schemas.microsoft.com/office/powerpoint/2010/main" val="4060722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en" dirty="0"/>
              <a:t>Adaptive Attention Span</a:t>
            </a:r>
          </a:p>
        </p:txBody>
      </p:sp>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10</a:t>
            </a:fld>
            <a:endParaRPr lang="ru-RU"/>
          </a:p>
        </p:txBody>
      </p:sp>
      <p:sp>
        <p:nvSpPr>
          <p:cNvPr id="5" name="TextBox 4">
            <a:extLst>
              <a:ext uri="{FF2B5EF4-FFF2-40B4-BE49-F238E27FC236}">
                <a16:creationId xmlns:a16="http://schemas.microsoft.com/office/drawing/2014/main" id="{0DBFCF6C-AE0A-7149-B5AC-E612EB7294A3}"/>
              </a:ext>
            </a:extLst>
          </p:cNvPr>
          <p:cNvSpPr txBox="1"/>
          <p:nvPr/>
        </p:nvSpPr>
        <p:spPr>
          <a:xfrm>
            <a:off x="1021976" y="1882588"/>
            <a:ext cx="2028119" cy="369332"/>
          </a:xfrm>
          <a:prstGeom prst="rect">
            <a:avLst/>
          </a:prstGeom>
          <a:noFill/>
        </p:spPr>
        <p:txBody>
          <a:bodyPr wrap="none" rtlCol="0">
            <a:spAutoFit/>
          </a:bodyPr>
          <a:lstStyle/>
          <a:p>
            <a:r>
              <a:rPr lang="en" i="1" dirty="0"/>
              <a:t>soft mask function: </a:t>
            </a:r>
            <a:endParaRPr lang="ru-RU" dirty="0"/>
          </a:p>
        </p:txBody>
      </p:sp>
      <p:pic>
        <p:nvPicPr>
          <p:cNvPr id="8" name="Рисунок 7" descr="Изображение выглядит как текст&#10;&#10;Автоматически созданное описание">
            <a:extLst>
              <a:ext uri="{FF2B5EF4-FFF2-40B4-BE49-F238E27FC236}">
                <a16:creationId xmlns:a16="http://schemas.microsoft.com/office/drawing/2014/main" id="{FA6FC91A-36DB-254D-8311-A7DFCBE6341E}"/>
              </a:ext>
            </a:extLst>
          </p:cNvPr>
          <p:cNvPicPr>
            <a:picLocks noChangeAspect="1"/>
          </p:cNvPicPr>
          <p:nvPr/>
        </p:nvPicPr>
        <p:blipFill>
          <a:blip r:embed="rId3"/>
          <a:stretch>
            <a:fillRect/>
          </a:stretch>
        </p:blipFill>
        <p:spPr>
          <a:xfrm>
            <a:off x="3050095" y="1686254"/>
            <a:ext cx="4038600" cy="762000"/>
          </a:xfrm>
          <a:prstGeom prst="rect">
            <a:avLst/>
          </a:prstGeom>
        </p:spPr>
      </p:pic>
      <p:pic>
        <p:nvPicPr>
          <p:cNvPr id="10" name="Рисунок 9">
            <a:extLst>
              <a:ext uri="{FF2B5EF4-FFF2-40B4-BE49-F238E27FC236}">
                <a16:creationId xmlns:a16="http://schemas.microsoft.com/office/drawing/2014/main" id="{6D1ED601-6EA9-0249-9E8A-53D086BD0CD3}"/>
              </a:ext>
            </a:extLst>
          </p:cNvPr>
          <p:cNvPicPr>
            <a:picLocks noChangeAspect="1"/>
          </p:cNvPicPr>
          <p:nvPr/>
        </p:nvPicPr>
        <p:blipFill>
          <a:blip r:embed="rId4"/>
          <a:stretch>
            <a:fillRect/>
          </a:stretch>
        </p:blipFill>
        <p:spPr>
          <a:xfrm>
            <a:off x="3236976" y="2741612"/>
            <a:ext cx="5715000" cy="2159000"/>
          </a:xfrm>
          <a:prstGeom prst="rect">
            <a:avLst/>
          </a:prstGeom>
        </p:spPr>
      </p:pic>
      <p:pic>
        <p:nvPicPr>
          <p:cNvPr id="12" name="Рисунок 11" descr="Изображение выглядит как текст&#10;&#10;Автоматически созданное описание">
            <a:extLst>
              <a:ext uri="{FF2B5EF4-FFF2-40B4-BE49-F238E27FC236}">
                <a16:creationId xmlns:a16="http://schemas.microsoft.com/office/drawing/2014/main" id="{DE1E979C-198D-C04B-AE83-B61981A81068}"/>
              </a:ext>
            </a:extLst>
          </p:cNvPr>
          <p:cNvPicPr>
            <a:picLocks noChangeAspect="1"/>
          </p:cNvPicPr>
          <p:nvPr/>
        </p:nvPicPr>
        <p:blipFill>
          <a:blip r:embed="rId5"/>
          <a:stretch>
            <a:fillRect/>
          </a:stretch>
        </p:blipFill>
        <p:spPr>
          <a:xfrm>
            <a:off x="4094226" y="5193970"/>
            <a:ext cx="4000500" cy="1016000"/>
          </a:xfrm>
          <a:prstGeom prst="rect">
            <a:avLst/>
          </a:prstGeom>
        </p:spPr>
      </p:pic>
    </p:spTree>
    <p:extLst>
      <p:ext uri="{BB962C8B-B14F-4D97-AF65-F5344CB8AC3E}">
        <p14:creationId xmlns:p14="http://schemas.microsoft.com/office/powerpoint/2010/main" val="398756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ru-RU" sz="4000" dirty="0"/>
              <a:t>Недостатки </a:t>
            </a:r>
            <a:r>
              <a:rPr lang="en" sz="4000" dirty="0"/>
              <a:t>vanilla transformer</a:t>
            </a:r>
            <a:endParaRPr lang="ru-RU" sz="4000" dirty="0"/>
          </a:p>
        </p:txBody>
      </p:sp>
      <p:sp>
        <p:nvSpPr>
          <p:cNvPr id="36" name="Content Placeholder 13">
            <a:extLst>
              <a:ext uri="{FF2B5EF4-FFF2-40B4-BE49-F238E27FC236}">
                <a16:creationId xmlns:a16="http://schemas.microsoft.com/office/drawing/2014/main" id="{9F036B2F-ECFE-4E53-866E-6FEC483352E3}"/>
              </a:ext>
            </a:extLst>
          </p:cNvPr>
          <p:cNvSpPr>
            <a:spLocks noGrp="1"/>
          </p:cNvSpPr>
          <p:nvPr>
            <p:ph idx="1"/>
          </p:nvPr>
        </p:nvSpPr>
        <p:spPr>
          <a:xfrm>
            <a:off x="1008184" y="1459907"/>
            <a:ext cx="10175630" cy="767904"/>
          </a:xfrm>
        </p:spPr>
        <p:txBody>
          <a:bodyPr anchor="ctr">
            <a:normAutofit/>
          </a:bodyPr>
          <a:lstStyle/>
          <a:p>
            <a:pPr algn="ctr"/>
            <a:r>
              <a:rPr lang="ru-RU" sz="2000" dirty="0"/>
              <a:t>Текст должен быть предварительно разделен на несколько сегментов </a:t>
            </a:r>
          </a:p>
          <a:p>
            <a:pPr algn="ctr"/>
            <a:endParaRPr lang="en-US" sz="2000" dirty="0"/>
          </a:p>
        </p:txBody>
      </p:sp>
      <p:pic>
        <p:nvPicPr>
          <p:cNvPr id="10" name="Объект 9" descr="Изображение выглядит как текст, небо&#10;&#10;Автоматически созданное описание">
            <a:extLst>
              <a:ext uri="{FF2B5EF4-FFF2-40B4-BE49-F238E27FC236}">
                <a16:creationId xmlns:a16="http://schemas.microsoft.com/office/drawing/2014/main" id="{0A85457D-D1A1-B14F-9C52-1FB5B2D7098D}"/>
              </a:ext>
            </a:extLst>
          </p:cNvPr>
          <p:cNvPicPr>
            <a:picLocks noChangeAspect="1"/>
          </p:cNvPicPr>
          <p:nvPr/>
        </p:nvPicPr>
        <p:blipFill>
          <a:blip r:embed="rId3"/>
          <a:stretch>
            <a:fillRect/>
          </a:stretch>
        </p:blipFill>
        <p:spPr>
          <a:xfrm>
            <a:off x="3215169" y="2405149"/>
            <a:ext cx="5755564" cy="3899393"/>
          </a:xfrm>
          <a:prstGeom prst="rect">
            <a:avLst/>
          </a:prstGeom>
        </p:spPr>
      </p:pic>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2</a:t>
            </a:fld>
            <a:endParaRPr lang="ru-RU"/>
          </a:p>
        </p:txBody>
      </p:sp>
    </p:spTree>
    <p:extLst>
      <p:ext uri="{BB962C8B-B14F-4D97-AF65-F5344CB8AC3E}">
        <p14:creationId xmlns:p14="http://schemas.microsoft.com/office/powerpoint/2010/main" val="361048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ru-RU" sz="4000" dirty="0"/>
              <a:t>Недостатки </a:t>
            </a:r>
            <a:r>
              <a:rPr lang="en" sz="4000" dirty="0"/>
              <a:t>vanilla transformer</a:t>
            </a:r>
            <a:endParaRPr lang="ru-RU" sz="4000" dirty="0"/>
          </a:p>
        </p:txBody>
      </p:sp>
      <p:sp>
        <p:nvSpPr>
          <p:cNvPr id="36" name="Content Placeholder 13">
            <a:extLst>
              <a:ext uri="{FF2B5EF4-FFF2-40B4-BE49-F238E27FC236}">
                <a16:creationId xmlns:a16="http://schemas.microsoft.com/office/drawing/2014/main" id="{9F036B2F-ECFE-4E53-866E-6FEC483352E3}"/>
              </a:ext>
            </a:extLst>
          </p:cNvPr>
          <p:cNvSpPr>
            <a:spLocks noGrp="1"/>
          </p:cNvSpPr>
          <p:nvPr>
            <p:ph idx="1"/>
          </p:nvPr>
        </p:nvSpPr>
        <p:spPr>
          <a:xfrm>
            <a:off x="1008184" y="1459907"/>
            <a:ext cx="10175630" cy="767904"/>
          </a:xfrm>
        </p:spPr>
        <p:txBody>
          <a:bodyPr anchor="ctr">
            <a:normAutofit/>
          </a:bodyPr>
          <a:lstStyle/>
          <a:p>
            <a:pPr algn="ctr"/>
            <a:r>
              <a:rPr lang="ru-RU" sz="2000" dirty="0"/>
              <a:t>Дорогая и медленная </a:t>
            </a:r>
            <a:r>
              <a:rPr lang="en-US" sz="2000" dirty="0"/>
              <a:t>evaluation</a:t>
            </a:r>
            <a:r>
              <a:rPr lang="ru-RU" sz="2000" dirty="0"/>
              <a:t> </a:t>
            </a:r>
          </a:p>
          <a:p>
            <a:pPr algn="ctr"/>
            <a:endParaRPr lang="en-US" sz="2000" dirty="0"/>
          </a:p>
        </p:txBody>
      </p:sp>
      <p:pic>
        <p:nvPicPr>
          <p:cNvPr id="5" name="Рисунок 4">
            <a:extLst>
              <a:ext uri="{FF2B5EF4-FFF2-40B4-BE49-F238E27FC236}">
                <a16:creationId xmlns:a16="http://schemas.microsoft.com/office/drawing/2014/main" id="{F00E84F3-4F89-9840-9B52-51C12A4C67B6}"/>
              </a:ext>
            </a:extLst>
          </p:cNvPr>
          <p:cNvPicPr>
            <a:picLocks noChangeAspect="1"/>
          </p:cNvPicPr>
          <p:nvPr/>
        </p:nvPicPr>
        <p:blipFill>
          <a:blip r:embed="rId3"/>
          <a:stretch>
            <a:fillRect/>
          </a:stretch>
        </p:blipFill>
        <p:spPr>
          <a:xfrm>
            <a:off x="835154" y="2671763"/>
            <a:ext cx="10515595" cy="3207843"/>
          </a:xfrm>
          <a:prstGeom prst="rect">
            <a:avLst/>
          </a:prstGeom>
        </p:spPr>
      </p:pic>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3</a:t>
            </a:fld>
            <a:endParaRPr lang="ru-RU"/>
          </a:p>
        </p:txBody>
      </p:sp>
    </p:spTree>
    <p:extLst>
      <p:ext uri="{BB962C8B-B14F-4D97-AF65-F5344CB8AC3E}">
        <p14:creationId xmlns:p14="http://schemas.microsoft.com/office/powerpoint/2010/main" val="397490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Скругленный прямоугольник 6">
            <a:extLst>
              <a:ext uri="{FF2B5EF4-FFF2-40B4-BE49-F238E27FC236}">
                <a16:creationId xmlns:a16="http://schemas.microsoft.com/office/drawing/2014/main" id="{0FD68FCB-C7D1-6E45-B0FD-A346F827C138}"/>
              </a:ext>
            </a:extLst>
          </p:cNvPr>
          <p:cNvSpPr/>
          <p:nvPr/>
        </p:nvSpPr>
        <p:spPr>
          <a:xfrm>
            <a:off x="493986" y="4311733"/>
            <a:ext cx="7086600" cy="1954924"/>
          </a:xfrm>
          <a:prstGeom prst="roundRect">
            <a:avLst>
              <a:gd name="adj" fmla="val 91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8" name="Объект 7">
            <a:extLst>
              <a:ext uri="{FF2B5EF4-FFF2-40B4-BE49-F238E27FC236}">
                <a16:creationId xmlns:a16="http://schemas.microsoft.com/office/drawing/2014/main" id="{8E5AA0B1-D621-B149-BD27-2093996FEF41}"/>
              </a:ext>
            </a:extLst>
          </p:cNvPr>
          <p:cNvPicPr>
            <a:picLocks noGrp="1" noChangeAspect="1"/>
          </p:cNvPicPr>
          <p:nvPr>
            <p:ph idx="1"/>
          </p:nvPr>
        </p:nvPicPr>
        <p:blipFill>
          <a:blip r:embed="rId3"/>
          <a:stretch>
            <a:fillRect/>
          </a:stretch>
        </p:blipFill>
        <p:spPr>
          <a:xfrm>
            <a:off x="838200" y="2004060"/>
            <a:ext cx="10515600" cy="3994467"/>
          </a:xfrm>
        </p:spPr>
      </p:pic>
      <p:sp>
        <p:nvSpPr>
          <p:cNvPr id="4" name="Номер слайда 3">
            <a:extLst>
              <a:ext uri="{FF2B5EF4-FFF2-40B4-BE49-F238E27FC236}">
                <a16:creationId xmlns:a16="http://schemas.microsoft.com/office/drawing/2014/main" id="{E90E5D66-0CF6-444E-839D-F221BDAC6074}"/>
              </a:ext>
            </a:extLst>
          </p:cNvPr>
          <p:cNvSpPr>
            <a:spLocks noGrp="1"/>
          </p:cNvSpPr>
          <p:nvPr>
            <p:ph type="sldNum" sz="quarter" idx="12"/>
          </p:nvPr>
        </p:nvSpPr>
        <p:spPr/>
        <p:txBody>
          <a:bodyPr/>
          <a:lstStyle/>
          <a:p>
            <a:fld id="{79EC988C-23E2-DB44-A48F-6D18C7C98966}" type="slidenum">
              <a:rPr lang="ru-RU" smtClean="0"/>
              <a:t>4</a:t>
            </a:fld>
            <a:endParaRPr lang="ru-RU" dirty="0"/>
          </a:p>
        </p:txBody>
      </p:sp>
      <p:sp>
        <p:nvSpPr>
          <p:cNvPr id="18" name="Заголовок 1">
            <a:extLst>
              <a:ext uri="{FF2B5EF4-FFF2-40B4-BE49-F238E27FC236}">
                <a16:creationId xmlns:a16="http://schemas.microsoft.com/office/drawing/2014/main" id="{27D5AA09-5E0C-FD43-BEDA-9930442B678C}"/>
              </a:ext>
            </a:extLst>
          </p:cNvPr>
          <p:cNvSpPr>
            <a:spLocks noGrp="1"/>
          </p:cNvSpPr>
          <p:nvPr>
            <p:ph type="title"/>
          </p:nvPr>
        </p:nvSpPr>
        <p:spPr>
          <a:xfrm>
            <a:off x="1008184" y="174032"/>
            <a:ext cx="10175631" cy="1111843"/>
          </a:xfrm>
        </p:spPr>
        <p:txBody>
          <a:bodyPr anchor="ctr">
            <a:normAutofit/>
          </a:bodyPr>
          <a:lstStyle/>
          <a:p>
            <a:pPr algn="ctr"/>
            <a:r>
              <a:rPr lang="en" sz="4000" dirty="0"/>
              <a:t>Hidden State Reuse</a:t>
            </a:r>
            <a:endParaRPr lang="ru-RU" sz="4000" dirty="0"/>
          </a:p>
        </p:txBody>
      </p:sp>
    </p:spTree>
    <p:extLst>
      <p:ext uri="{BB962C8B-B14F-4D97-AF65-F5344CB8AC3E}">
        <p14:creationId xmlns:p14="http://schemas.microsoft.com/office/powerpoint/2010/main" val="1413606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en" sz="4000" dirty="0"/>
              <a:t>Hidden State Reuse</a:t>
            </a:r>
            <a:endParaRPr lang="ru-RU" sz="4000" dirty="0"/>
          </a:p>
        </p:txBody>
      </p:sp>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5</a:t>
            </a:fld>
            <a:endParaRPr lang="ru-RU"/>
          </a:p>
        </p:txBody>
      </p:sp>
      <p:pic>
        <p:nvPicPr>
          <p:cNvPr id="7" name="Рисунок 6">
            <a:extLst>
              <a:ext uri="{FF2B5EF4-FFF2-40B4-BE49-F238E27FC236}">
                <a16:creationId xmlns:a16="http://schemas.microsoft.com/office/drawing/2014/main" id="{84CAB393-0CCF-3B46-9A27-5C300B2F78AB}"/>
              </a:ext>
            </a:extLst>
          </p:cNvPr>
          <p:cNvPicPr>
            <a:picLocks noChangeAspect="1"/>
          </p:cNvPicPr>
          <p:nvPr/>
        </p:nvPicPr>
        <p:blipFill>
          <a:blip r:embed="rId3"/>
          <a:stretch>
            <a:fillRect/>
          </a:stretch>
        </p:blipFill>
        <p:spPr>
          <a:xfrm>
            <a:off x="1320800" y="2203450"/>
            <a:ext cx="9550400" cy="2451100"/>
          </a:xfrm>
          <a:prstGeom prst="rect">
            <a:avLst/>
          </a:prstGeom>
        </p:spPr>
      </p:pic>
    </p:spTree>
    <p:extLst>
      <p:ext uri="{BB962C8B-B14F-4D97-AF65-F5344CB8AC3E}">
        <p14:creationId xmlns:p14="http://schemas.microsoft.com/office/powerpoint/2010/main" val="261777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descr="Изображение выглядит как текст&#10;&#10;Автоматически созданное описание">
            <a:extLst>
              <a:ext uri="{FF2B5EF4-FFF2-40B4-BE49-F238E27FC236}">
                <a16:creationId xmlns:a16="http://schemas.microsoft.com/office/drawing/2014/main" id="{C38FFE55-E658-4C4D-8F5A-2A5974EE08B0}"/>
              </a:ext>
            </a:extLst>
          </p:cNvPr>
          <p:cNvPicPr>
            <a:picLocks noChangeAspect="1"/>
          </p:cNvPicPr>
          <p:nvPr/>
        </p:nvPicPr>
        <p:blipFill>
          <a:blip r:embed="rId2"/>
          <a:stretch>
            <a:fillRect/>
          </a:stretch>
        </p:blipFill>
        <p:spPr>
          <a:xfrm>
            <a:off x="643467" y="2184741"/>
            <a:ext cx="5294716" cy="2488515"/>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Объект 5">
            <a:extLst>
              <a:ext uri="{FF2B5EF4-FFF2-40B4-BE49-F238E27FC236}">
                <a16:creationId xmlns:a16="http://schemas.microsoft.com/office/drawing/2014/main" id="{2408D6FA-4B1F-1249-A921-2A07C4D2724C}"/>
              </a:ext>
            </a:extLst>
          </p:cNvPr>
          <p:cNvPicPr>
            <a:picLocks noChangeAspect="1"/>
          </p:cNvPicPr>
          <p:nvPr/>
        </p:nvPicPr>
        <p:blipFill>
          <a:blip r:embed="rId3"/>
          <a:stretch>
            <a:fillRect/>
          </a:stretch>
        </p:blipFill>
        <p:spPr>
          <a:xfrm>
            <a:off x="6253817" y="1926625"/>
            <a:ext cx="5294715" cy="3004750"/>
          </a:xfrm>
          <a:prstGeom prst="rect">
            <a:avLst/>
          </a:prstGeom>
        </p:spPr>
      </p:pic>
      <p:sp>
        <p:nvSpPr>
          <p:cNvPr id="2" name="Номер слайда 1">
            <a:extLst>
              <a:ext uri="{FF2B5EF4-FFF2-40B4-BE49-F238E27FC236}">
                <a16:creationId xmlns:a16="http://schemas.microsoft.com/office/drawing/2014/main" id="{70E29E99-9125-404F-BFC1-2AD8FDBB5366}"/>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6</a:t>
            </a:fld>
            <a:endParaRPr lang="ru-RU"/>
          </a:p>
        </p:txBody>
      </p:sp>
    </p:spTree>
    <p:extLst>
      <p:ext uri="{BB962C8B-B14F-4D97-AF65-F5344CB8AC3E}">
        <p14:creationId xmlns:p14="http://schemas.microsoft.com/office/powerpoint/2010/main" val="116241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en" dirty="0"/>
              <a:t>Relative Positional Encoding</a:t>
            </a:r>
          </a:p>
        </p:txBody>
      </p:sp>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7</a:t>
            </a:fld>
            <a:endParaRPr lang="ru-RU"/>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EB635937-17AD-D340-BA9B-D9108B7238F9}"/>
              </a:ext>
            </a:extLst>
          </p:cNvPr>
          <p:cNvPicPr>
            <a:picLocks noChangeAspect="1"/>
          </p:cNvPicPr>
          <p:nvPr/>
        </p:nvPicPr>
        <p:blipFill>
          <a:blip r:embed="rId3"/>
          <a:stretch>
            <a:fillRect/>
          </a:stretch>
        </p:blipFill>
        <p:spPr>
          <a:xfrm>
            <a:off x="1528826" y="2395537"/>
            <a:ext cx="9131299" cy="1117600"/>
          </a:xfrm>
          <a:prstGeom prst="rect">
            <a:avLst/>
          </a:prstGeom>
        </p:spPr>
      </p:pic>
      <p:sp>
        <p:nvSpPr>
          <p:cNvPr id="8" name="TextBox 7">
            <a:extLst>
              <a:ext uri="{FF2B5EF4-FFF2-40B4-BE49-F238E27FC236}">
                <a16:creationId xmlns:a16="http://schemas.microsoft.com/office/drawing/2014/main" id="{C4350C59-41E1-144D-8FB2-14250FFD86EC}"/>
              </a:ext>
            </a:extLst>
          </p:cNvPr>
          <p:cNvSpPr txBox="1"/>
          <p:nvPr/>
        </p:nvSpPr>
        <p:spPr>
          <a:xfrm>
            <a:off x="1344706" y="1869141"/>
            <a:ext cx="893193" cy="430887"/>
          </a:xfrm>
          <a:prstGeom prst="rect">
            <a:avLst/>
          </a:prstGeom>
          <a:noFill/>
        </p:spPr>
        <p:txBody>
          <a:bodyPr wrap="none" rtlCol="0">
            <a:spAutoFit/>
          </a:bodyPr>
          <a:lstStyle/>
          <a:p>
            <a:r>
              <a:rPr lang="ru-RU" sz="2200" dirty="0"/>
              <a:t>Было:</a:t>
            </a:r>
          </a:p>
        </p:txBody>
      </p:sp>
      <p:pic>
        <p:nvPicPr>
          <p:cNvPr id="10" name="Рисунок 9" descr="Изображение выглядит как текст&#10;&#10;Автоматически созданное описание">
            <a:extLst>
              <a:ext uri="{FF2B5EF4-FFF2-40B4-BE49-F238E27FC236}">
                <a16:creationId xmlns:a16="http://schemas.microsoft.com/office/drawing/2014/main" id="{372C7352-079F-6544-8DEC-B7229FB538C4}"/>
              </a:ext>
            </a:extLst>
          </p:cNvPr>
          <p:cNvPicPr>
            <a:picLocks noChangeAspect="1"/>
          </p:cNvPicPr>
          <p:nvPr/>
        </p:nvPicPr>
        <p:blipFill>
          <a:blip r:embed="rId4"/>
          <a:stretch>
            <a:fillRect/>
          </a:stretch>
        </p:blipFill>
        <p:spPr>
          <a:xfrm>
            <a:off x="1528825" y="4569658"/>
            <a:ext cx="9131300" cy="1244600"/>
          </a:xfrm>
          <a:prstGeom prst="rect">
            <a:avLst/>
          </a:prstGeom>
        </p:spPr>
      </p:pic>
      <p:sp>
        <p:nvSpPr>
          <p:cNvPr id="11" name="TextBox 10">
            <a:extLst>
              <a:ext uri="{FF2B5EF4-FFF2-40B4-BE49-F238E27FC236}">
                <a16:creationId xmlns:a16="http://schemas.microsoft.com/office/drawing/2014/main" id="{91FE0F11-7BB4-6541-B982-AD6C0AE3041E}"/>
              </a:ext>
            </a:extLst>
          </p:cNvPr>
          <p:cNvSpPr txBox="1"/>
          <p:nvPr/>
        </p:nvSpPr>
        <p:spPr>
          <a:xfrm>
            <a:off x="1344706" y="3978849"/>
            <a:ext cx="878767" cy="400110"/>
          </a:xfrm>
          <a:prstGeom prst="rect">
            <a:avLst/>
          </a:prstGeom>
          <a:noFill/>
        </p:spPr>
        <p:txBody>
          <a:bodyPr wrap="none" rtlCol="0">
            <a:spAutoFit/>
          </a:bodyPr>
          <a:lstStyle/>
          <a:p>
            <a:r>
              <a:rPr lang="ru-RU" sz="2000" dirty="0"/>
              <a:t>Стало:</a:t>
            </a:r>
          </a:p>
        </p:txBody>
      </p:sp>
    </p:spTree>
    <p:extLst>
      <p:ext uri="{BB962C8B-B14F-4D97-AF65-F5344CB8AC3E}">
        <p14:creationId xmlns:p14="http://schemas.microsoft.com/office/powerpoint/2010/main" val="396870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en" dirty="0"/>
              <a:t>Relative Positional Encoding</a:t>
            </a:r>
          </a:p>
        </p:txBody>
      </p:sp>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8</a:t>
            </a:fld>
            <a:endParaRPr lang="ru-RU"/>
          </a:p>
        </p:txBody>
      </p:sp>
      <p:pic>
        <p:nvPicPr>
          <p:cNvPr id="10" name="Рисунок 9" descr="Изображение выглядит как текст&#10;&#10;Автоматически созданное описание">
            <a:extLst>
              <a:ext uri="{FF2B5EF4-FFF2-40B4-BE49-F238E27FC236}">
                <a16:creationId xmlns:a16="http://schemas.microsoft.com/office/drawing/2014/main" id="{372C7352-079F-6544-8DEC-B7229FB538C4}"/>
              </a:ext>
            </a:extLst>
          </p:cNvPr>
          <p:cNvPicPr>
            <a:picLocks noChangeAspect="1"/>
          </p:cNvPicPr>
          <p:nvPr/>
        </p:nvPicPr>
        <p:blipFill>
          <a:blip r:embed="rId3"/>
          <a:stretch>
            <a:fillRect/>
          </a:stretch>
        </p:blipFill>
        <p:spPr>
          <a:xfrm>
            <a:off x="1317812" y="3016530"/>
            <a:ext cx="9131300" cy="1244600"/>
          </a:xfrm>
          <a:prstGeom prst="rect">
            <a:avLst/>
          </a:prstGeom>
        </p:spPr>
      </p:pic>
      <p:pic>
        <p:nvPicPr>
          <p:cNvPr id="9" name="Рисунок 8" descr="Изображение выглядит как текст&#10;&#10;Автоматически созданное описание">
            <a:extLst>
              <a:ext uri="{FF2B5EF4-FFF2-40B4-BE49-F238E27FC236}">
                <a16:creationId xmlns:a16="http://schemas.microsoft.com/office/drawing/2014/main" id="{E37F82F6-48C5-4B4C-BA98-1B92968DD802}"/>
              </a:ext>
            </a:extLst>
          </p:cNvPr>
          <p:cNvPicPr>
            <a:picLocks noChangeAspect="1"/>
          </p:cNvPicPr>
          <p:nvPr/>
        </p:nvPicPr>
        <p:blipFill>
          <a:blip r:embed="rId4"/>
          <a:stretch>
            <a:fillRect/>
          </a:stretch>
        </p:blipFill>
        <p:spPr>
          <a:xfrm>
            <a:off x="1317812" y="1343025"/>
            <a:ext cx="9131299" cy="1117600"/>
          </a:xfrm>
          <a:prstGeom prst="rect">
            <a:avLst/>
          </a:prstGeom>
        </p:spPr>
      </p:pic>
      <p:sp>
        <p:nvSpPr>
          <p:cNvPr id="12" name="Стрелка вниз 11">
            <a:extLst>
              <a:ext uri="{FF2B5EF4-FFF2-40B4-BE49-F238E27FC236}">
                <a16:creationId xmlns:a16="http://schemas.microsoft.com/office/drawing/2014/main" id="{37DB6CDB-9287-104C-BB70-E260F92D05B7}"/>
              </a:ext>
            </a:extLst>
          </p:cNvPr>
          <p:cNvSpPr/>
          <p:nvPr/>
        </p:nvSpPr>
        <p:spPr>
          <a:xfrm>
            <a:off x="5737756" y="2426821"/>
            <a:ext cx="356720" cy="5493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4D47D54B-6050-CF46-9A93-3E6C7C2C1B28}"/>
              </a:ext>
            </a:extLst>
          </p:cNvPr>
          <p:cNvSpPr txBox="1"/>
          <p:nvPr/>
        </p:nvSpPr>
        <p:spPr>
          <a:xfrm>
            <a:off x="1098842" y="4616980"/>
            <a:ext cx="4986493" cy="400110"/>
          </a:xfrm>
          <a:prstGeom prst="rect">
            <a:avLst/>
          </a:prstGeom>
          <a:noFill/>
        </p:spPr>
        <p:txBody>
          <a:bodyPr wrap="none" rtlCol="0">
            <a:spAutoFit/>
          </a:bodyPr>
          <a:lstStyle/>
          <a:p>
            <a:r>
              <a:rPr lang="en-US" sz="2000" dirty="0" err="1"/>
              <a:t>p</a:t>
            </a:r>
            <a:r>
              <a:rPr lang="en-US" sz="2000" baseline="-25000" dirty="0" err="1"/>
              <a:t>j</a:t>
            </a:r>
            <a:r>
              <a:rPr lang="en-US" sz="2000" baseline="-25000" dirty="0"/>
              <a:t> </a:t>
            </a:r>
            <a:r>
              <a:rPr lang="ru-RU" sz="2000" dirty="0"/>
              <a:t>заменена на </a:t>
            </a:r>
            <a:r>
              <a:rPr lang="en" sz="2000" dirty="0"/>
              <a:t>relative positional encoding</a:t>
            </a:r>
            <a:r>
              <a:rPr lang="ru-RU" sz="2000" dirty="0"/>
              <a:t> </a:t>
            </a:r>
            <a:r>
              <a:rPr lang="en-US" sz="2000" dirty="0" err="1"/>
              <a:t>r</a:t>
            </a:r>
            <a:r>
              <a:rPr lang="en-US" sz="2000" baseline="-25000" dirty="0" err="1"/>
              <a:t>i</a:t>
            </a:r>
            <a:r>
              <a:rPr lang="en-US" sz="2000" baseline="-25000" dirty="0"/>
              <a:t>-j</a:t>
            </a:r>
            <a:endParaRPr lang="ru-RU" sz="2000" dirty="0"/>
          </a:p>
        </p:txBody>
      </p:sp>
      <p:sp>
        <p:nvSpPr>
          <p:cNvPr id="15" name="TextBox 14">
            <a:extLst>
              <a:ext uri="{FF2B5EF4-FFF2-40B4-BE49-F238E27FC236}">
                <a16:creationId xmlns:a16="http://schemas.microsoft.com/office/drawing/2014/main" id="{CF04AF45-EE6C-1549-8244-B2C31D6D7AC8}"/>
              </a:ext>
            </a:extLst>
          </p:cNvPr>
          <p:cNvSpPr txBox="1"/>
          <p:nvPr/>
        </p:nvSpPr>
        <p:spPr>
          <a:xfrm>
            <a:off x="1098842" y="5172885"/>
            <a:ext cx="666144" cy="400110"/>
          </a:xfrm>
          <a:prstGeom prst="rect">
            <a:avLst/>
          </a:prstGeom>
          <a:noFill/>
        </p:spPr>
        <p:txBody>
          <a:bodyPr wrap="none" rtlCol="0">
            <a:spAutoFit/>
          </a:bodyPr>
          <a:lstStyle/>
          <a:p>
            <a:r>
              <a:rPr lang="en" sz="2000" dirty="0" err="1"/>
              <a:t>p</a:t>
            </a:r>
            <a:r>
              <a:rPr lang="en" sz="2000" baseline="-25000" dirty="0" err="1"/>
              <a:t>i</a:t>
            </a:r>
            <a:r>
              <a:rPr lang="en" sz="2000" dirty="0" err="1"/>
              <a:t>W</a:t>
            </a:r>
            <a:r>
              <a:rPr lang="en" sz="2000" baseline="30000" dirty="0" err="1"/>
              <a:t>q</a:t>
            </a:r>
            <a:endParaRPr lang="ru-RU" sz="2000" baseline="30000" dirty="0"/>
          </a:p>
        </p:txBody>
      </p:sp>
      <p:sp>
        <p:nvSpPr>
          <p:cNvPr id="16" name="TextBox 15">
            <a:extLst>
              <a:ext uri="{FF2B5EF4-FFF2-40B4-BE49-F238E27FC236}">
                <a16:creationId xmlns:a16="http://schemas.microsoft.com/office/drawing/2014/main" id="{22D5289E-CC79-9D42-BCEB-1334293C7ED5}"/>
              </a:ext>
            </a:extLst>
          </p:cNvPr>
          <p:cNvSpPr txBox="1"/>
          <p:nvPr/>
        </p:nvSpPr>
        <p:spPr>
          <a:xfrm>
            <a:off x="1764986" y="5172885"/>
            <a:ext cx="9548961" cy="400110"/>
          </a:xfrm>
          <a:prstGeom prst="rect">
            <a:avLst/>
          </a:prstGeom>
          <a:noFill/>
        </p:spPr>
        <p:txBody>
          <a:bodyPr wrap="none" rtlCol="0">
            <a:spAutoFit/>
          </a:bodyPr>
          <a:lstStyle/>
          <a:p>
            <a:r>
              <a:rPr lang="ru-RU" sz="2000" dirty="0"/>
              <a:t>заменена на два обучаемых вектора </a:t>
            </a:r>
            <a:r>
              <a:rPr lang="en-US" sz="2000" dirty="0"/>
              <a:t>u (</a:t>
            </a:r>
            <a:r>
              <a:rPr lang="ru-RU" sz="2000" dirty="0"/>
              <a:t>для содержания </a:t>
            </a:r>
            <a:r>
              <a:rPr lang="ru-RU" sz="2000" dirty="0" err="1"/>
              <a:t>токена</a:t>
            </a:r>
            <a:r>
              <a:rPr lang="ru-RU" sz="2000" dirty="0"/>
              <a:t>) и </a:t>
            </a:r>
            <a:r>
              <a:rPr lang="en-US" sz="2000" dirty="0"/>
              <a:t>v</a:t>
            </a:r>
            <a:r>
              <a:rPr lang="ru-RU" sz="2000" dirty="0"/>
              <a:t> (позиции </a:t>
            </a:r>
            <a:r>
              <a:rPr lang="ru-RU" sz="2000" dirty="0" err="1"/>
              <a:t>токена</a:t>
            </a:r>
            <a:r>
              <a:rPr lang="ru-RU" sz="2000" dirty="0"/>
              <a:t>) </a:t>
            </a:r>
          </a:p>
        </p:txBody>
      </p:sp>
      <p:sp>
        <p:nvSpPr>
          <p:cNvPr id="17" name="TextBox 16">
            <a:extLst>
              <a:ext uri="{FF2B5EF4-FFF2-40B4-BE49-F238E27FC236}">
                <a16:creationId xmlns:a16="http://schemas.microsoft.com/office/drawing/2014/main" id="{283FAD8B-9260-CF47-8EA2-AB26B5723261}"/>
              </a:ext>
            </a:extLst>
          </p:cNvPr>
          <p:cNvSpPr txBox="1"/>
          <p:nvPr/>
        </p:nvSpPr>
        <p:spPr>
          <a:xfrm>
            <a:off x="1098842" y="5775500"/>
            <a:ext cx="8793882" cy="707886"/>
          </a:xfrm>
          <a:prstGeom prst="rect">
            <a:avLst/>
          </a:prstGeom>
          <a:noFill/>
        </p:spPr>
        <p:txBody>
          <a:bodyPr wrap="none" rtlCol="0">
            <a:spAutoFit/>
          </a:bodyPr>
          <a:lstStyle/>
          <a:p>
            <a:r>
              <a:rPr lang="en" sz="2000" dirty="0" err="1"/>
              <a:t>W</a:t>
            </a:r>
            <a:r>
              <a:rPr lang="en" sz="2000" baseline="30000" dirty="0" err="1"/>
              <a:t>k</a:t>
            </a:r>
            <a:r>
              <a:rPr lang="en" sz="2000" dirty="0"/>
              <a:t> </a:t>
            </a:r>
            <a:r>
              <a:rPr lang="ru-RU" sz="2000" dirty="0"/>
              <a:t>разделена на </a:t>
            </a:r>
            <a:r>
              <a:rPr lang="en" sz="2000" dirty="0"/>
              <a:t>W</a:t>
            </a:r>
            <a:r>
              <a:rPr lang="en" sz="2000" baseline="-25000" dirty="0"/>
              <a:t>E</a:t>
            </a:r>
            <a:r>
              <a:rPr lang="en" sz="2000" dirty="0"/>
              <a:t> </a:t>
            </a:r>
            <a:r>
              <a:rPr lang="en" sz="2000" baseline="30000" dirty="0"/>
              <a:t>k  </a:t>
            </a:r>
            <a:r>
              <a:rPr lang="ru-RU" sz="2000" dirty="0"/>
              <a:t>(для обучения информации о содержании </a:t>
            </a:r>
            <a:r>
              <a:rPr lang="ru-RU" sz="2000" dirty="0" err="1"/>
              <a:t>токена</a:t>
            </a:r>
            <a:r>
              <a:rPr lang="ru-RU" sz="2000" dirty="0"/>
              <a:t>) и </a:t>
            </a:r>
            <a:r>
              <a:rPr lang="en" sz="2000" dirty="0" err="1"/>
              <a:t>W</a:t>
            </a:r>
            <a:r>
              <a:rPr lang="en" sz="2000" baseline="-25000" dirty="0" err="1"/>
              <a:t>R</a:t>
            </a:r>
            <a:r>
              <a:rPr lang="en" sz="2000" baseline="30000" dirty="0" err="1"/>
              <a:t>k</a:t>
            </a:r>
            <a:r>
              <a:rPr lang="en" sz="2000" baseline="30000" dirty="0"/>
              <a:t> </a:t>
            </a:r>
            <a:endParaRPr lang="ru-RU" sz="2000" dirty="0"/>
          </a:p>
          <a:p>
            <a:r>
              <a:rPr lang="en" sz="2000" baseline="30000" dirty="0"/>
              <a:t> </a:t>
            </a:r>
            <a:r>
              <a:rPr lang="ru-RU" sz="2000" dirty="0"/>
              <a:t>(для обучения информации о позиции </a:t>
            </a:r>
            <a:r>
              <a:rPr lang="ru-RU" sz="2000" dirty="0" err="1"/>
              <a:t>токена</a:t>
            </a:r>
            <a:r>
              <a:rPr lang="ru-RU" sz="2000" dirty="0"/>
              <a:t>) </a:t>
            </a:r>
          </a:p>
        </p:txBody>
      </p:sp>
    </p:spTree>
    <p:extLst>
      <p:ext uri="{BB962C8B-B14F-4D97-AF65-F5344CB8AC3E}">
        <p14:creationId xmlns:p14="http://schemas.microsoft.com/office/powerpoint/2010/main" val="7946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F19F3D8-5C2C-934B-A0C0-F4E8F997A858}"/>
              </a:ext>
            </a:extLst>
          </p:cNvPr>
          <p:cNvSpPr>
            <a:spLocks noGrp="1"/>
          </p:cNvSpPr>
          <p:nvPr>
            <p:ph type="title"/>
          </p:nvPr>
        </p:nvSpPr>
        <p:spPr>
          <a:xfrm>
            <a:off x="1008184" y="174032"/>
            <a:ext cx="10175631" cy="1111843"/>
          </a:xfrm>
        </p:spPr>
        <p:txBody>
          <a:bodyPr anchor="ctr">
            <a:normAutofit/>
          </a:bodyPr>
          <a:lstStyle/>
          <a:p>
            <a:pPr algn="ctr"/>
            <a:r>
              <a:rPr lang="en" dirty="0"/>
              <a:t>Adaptive Attention Span</a:t>
            </a:r>
          </a:p>
        </p:txBody>
      </p:sp>
      <p:sp>
        <p:nvSpPr>
          <p:cNvPr id="4" name="Номер слайда 3">
            <a:extLst>
              <a:ext uri="{FF2B5EF4-FFF2-40B4-BE49-F238E27FC236}">
                <a16:creationId xmlns:a16="http://schemas.microsoft.com/office/drawing/2014/main" id="{3DE116FA-A310-4C4C-B95B-655BAF7A9423}"/>
              </a:ext>
            </a:extLst>
          </p:cNvPr>
          <p:cNvSpPr>
            <a:spLocks noGrp="1"/>
          </p:cNvSpPr>
          <p:nvPr>
            <p:ph type="sldNum" sz="quarter" idx="12"/>
          </p:nvPr>
        </p:nvSpPr>
        <p:spPr>
          <a:xfrm>
            <a:off x="8610600" y="6356350"/>
            <a:ext cx="2743200" cy="365125"/>
          </a:xfrm>
        </p:spPr>
        <p:txBody>
          <a:bodyPr>
            <a:normAutofit/>
          </a:bodyPr>
          <a:lstStyle/>
          <a:p>
            <a:pPr>
              <a:spcAft>
                <a:spcPts val="600"/>
              </a:spcAft>
            </a:pPr>
            <a:fld id="{79EC988C-23E2-DB44-A48F-6D18C7C98966}" type="slidenum">
              <a:rPr lang="ru-RU" smtClean="0"/>
              <a:pPr>
                <a:spcAft>
                  <a:spcPts val="600"/>
                </a:spcAft>
              </a:pPr>
              <a:t>9</a:t>
            </a:fld>
            <a:endParaRPr lang="ru-RU"/>
          </a:p>
        </p:txBody>
      </p:sp>
      <p:sp>
        <p:nvSpPr>
          <p:cNvPr id="3" name="TextBox 2">
            <a:extLst>
              <a:ext uri="{FF2B5EF4-FFF2-40B4-BE49-F238E27FC236}">
                <a16:creationId xmlns:a16="http://schemas.microsoft.com/office/drawing/2014/main" id="{D372F105-48AF-8A42-82D6-40B848273F0D}"/>
              </a:ext>
            </a:extLst>
          </p:cNvPr>
          <p:cNvSpPr txBox="1"/>
          <p:nvPr/>
        </p:nvSpPr>
        <p:spPr>
          <a:xfrm>
            <a:off x="500444" y="1842247"/>
            <a:ext cx="11439285" cy="646331"/>
          </a:xfrm>
          <a:prstGeom prst="rect">
            <a:avLst/>
          </a:prstGeom>
          <a:noFill/>
        </p:spPr>
        <p:txBody>
          <a:bodyPr wrap="none" rtlCol="0">
            <a:spAutoFit/>
          </a:bodyPr>
          <a:lstStyle/>
          <a:p>
            <a:pPr marL="285750" indent="-285750">
              <a:buFont typeface="Arial" panose="020B0604020202020204" pitchFamily="34" charset="0"/>
              <a:buChar char="•"/>
            </a:pPr>
            <a:r>
              <a:rPr lang="ru-RU" dirty="0"/>
              <a:t>Разным головам </a:t>
            </a:r>
            <a:r>
              <a:rPr lang="en" dirty="0"/>
              <a:t>attention </a:t>
            </a:r>
            <a:r>
              <a:rPr lang="ru-RU" dirty="0"/>
              <a:t>может быть нужен </a:t>
            </a:r>
            <a:r>
              <a:rPr lang="en-US" dirty="0"/>
              <a:t>attention span </a:t>
            </a:r>
            <a:r>
              <a:rPr lang="ru-RU" dirty="0"/>
              <a:t>разной длины, поэтому можно для каждой головы </a:t>
            </a:r>
          </a:p>
          <a:p>
            <a:r>
              <a:rPr lang="ru-RU" dirty="0"/>
              <a:t>подбирать длину отдельно.</a:t>
            </a:r>
          </a:p>
        </p:txBody>
      </p:sp>
      <p:pic>
        <p:nvPicPr>
          <p:cNvPr id="6" name="Рисунок 5">
            <a:extLst>
              <a:ext uri="{FF2B5EF4-FFF2-40B4-BE49-F238E27FC236}">
                <a16:creationId xmlns:a16="http://schemas.microsoft.com/office/drawing/2014/main" id="{F65E7F91-91BE-A14A-8B4E-E014BD398B29}"/>
              </a:ext>
            </a:extLst>
          </p:cNvPr>
          <p:cNvPicPr>
            <a:picLocks noChangeAspect="1"/>
          </p:cNvPicPr>
          <p:nvPr/>
        </p:nvPicPr>
        <p:blipFill>
          <a:blip r:embed="rId3"/>
          <a:stretch>
            <a:fillRect/>
          </a:stretch>
        </p:blipFill>
        <p:spPr>
          <a:xfrm>
            <a:off x="2538476" y="3139764"/>
            <a:ext cx="7112000" cy="2565400"/>
          </a:xfrm>
          <a:prstGeom prst="rect">
            <a:avLst/>
          </a:prstGeom>
        </p:spPr>
      </p:pic>
    </p:spTree>
    <p:extLst>
      <p:ext uri="{BB962C8B-B14F-4D97-AF65-F5344CB8AC3E}">
        <p14:creationId xmlns:p14="http://schemas.microsoft.com/office/powerpoint/2010/main" val="417550252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515</Words>
  <Application>Microsoft Macintosh PowerPoint</Application>
  <PresentationFormat>Широкоэкранный</PresentationFormat>
  <Paragraphs>45</Paragraphs>
  <Slides>10</Slides>
  <Notes>8</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10</vt:i4>
      </vt:variant>
    </vt:vector>
  </HeadingPairs>
  <TitlesOfParts>
    <vt:vector size="15" baseType="lpstr">
      <vt:lpstr>Arial</vt:lpstr>
      <vt:lpstr>Calibri</vt:lpstr>
      <vt:lpstr>Helvetica Neue</vt:lpstr>
      <vt:lpstr>Helvetica Neue Medium</vt:lpstr>
      <vt:lpstr>Тема Office</vt:lpstr>
      <vt:lpstr>Transformer-XL</vt:lpstr>
      <vt:lpstr>Недостатки vanilla transformer</vt:lpstr>
      <vt:lpstr>Недостатки vanilla transformer</vt:lpstr>
      <vt:lpstr>Hidden State Reuse</vt:lpstr>
      <vt:lpstr>Hidden State Reuse</vt:lpstr>
      <vt:lpstr>Презентация PowerPoint</vt:lpstr>
      <vt:lpstr>Relative Positional Encoding</vt:lpstr>
      <vt:lpstr>Relative Positional Encoding</vt:lpstr>
      <vt:lpstr>Adaptive Attention Span</vt:lpstr>
      <vt:lpstr>Adaptive Attention Span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Название раздела</dc:title>
  <dc:creator>Денис Козлов</dc:creator>
  <cp:lastModifiedBy>Косовская Арина Романовна</cp:lastModifiedBy>
  <cp:revision>4</cp:revision>
  <dcterms:created xsi:type="dcterms:W3CDTF">2021-12-05T13:37:19Z</dcterms:created>
  <dcterms:modified xsi:type="dcterms:W3CDTF">2021-12-14T10:26:02Z</dcterms:modified>
</cp:coreProperties>
</file>